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Roboto Slab"/>
      <p:regular r:id="rId11"/>
      <p:bold r:id="rId12"/>
    </p:embeddedFon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RobotoSlab-regular.fntdata"/><Relationship Id="rId10" Type="http://schemas.openxmlformats.org/officeDocument/2006/relationships/slide" Target="slides/slide6.xml"/><Relationship Id="rId13" Type="http://schemas.openxmlformats.org/officeDocument/2006/relationships/font" Target="fonts/Roboto-regular.fntdata"/><Relationship Id="rId12" Type="http://schemas.openxmlformats.org/officeDocument/2006/relationships/font" Target="fonts/RobotoSlab-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4" name="Shape 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9" name="Shape 9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a:off x="1524800" y="672606"/>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sp>
        <p:nvSpPr>
          <p:cNvPr id="11" name="Shape 11"/>
          <p:cNvSpPr/>
          <p:nvPr/>
        </p:nvSpPr>
        <p:spPr>
          <a:xfrm rot="10800000">
            <a:off x="6537563" y="3342925"/>
            <a:ext cx="1081625" cy="1124950"/>
          </a:xfrm>
          <a:custGeom>
            <a:pathLst>
              <a:path extrusionOk="0" h="44998" w="43265">
                <a:moveTo>
                  <a:pt x="0" y="44998"/>
                </a:moveTo>
                <a:lnTo>
                  <a:pt x="0" y="0"/>
                </a:lnTo>
                <a:lnTo>
                  <a:pt x="43265" y="0"/>
                </a:lnTo>
              </a:path>
            </a:pathLst>
          </a:custGeom>
          <a:noFill/>
          <a:ln cap="flat" cmpd="sng" w="28575">
            <a:solidFill>
              <a:schemeClr val="accent5"/>
            </a:solidFill>
            <a:prstDash val="solid"/>
            <a:miter lim="8000"/>
            <a:headEnd len="med" w="med" type="none"/>
            <a:tailEnd len="med" w="med" type="none"/>
          </a:ln>
        </p:spPr>
      </p:sp>
      <p:cxnSp>
        <p:nvCxnSpPr>
          <p:cNvPr id="12" name="Shape 12"/>
          <p:cNvCxnSpPr/>
          <p:nvPr/>
        </p:nvCxnSpPr>
        <p:spPr>
          <a:xfrm>
            <a:off x="4359602" y="2817464"/>
            <a:ext cx="424800" cy="0"/>
          </a:xfrm>
          <a:prstGeom prst="straightConnector1">
            <a:avLst/>
          </a:prstGeom>
          <a:noFill/>
          <a:ln cap="flat" cmpd="sng" w="38100">
            <a:solidFill>
              <a:schemeClr val="accent4"/>
            </a:solidFill>
            <a:prstDash val="solid"/>
            <a:round/>
            <a:headEnd len="med" w="med" type="none"/>
            <a:tailEnd len="med" w="med" type="none"/>
          </a:ln>
        </p:spPr>
      </p:cxnSp>
      <p:sp>
        <p:nvSpPr>
          <p:cNvPr id="13" name="Shape 13"/>
          <p:cNvSpPr txBox="1"/>
          <p:nvPr>
            <p:ph type="ctrTitle"/>
          </p:nvPr>
        </p:nvSpPr>
        <p:spPr>
          <a:xfrm>
            <a:off x="1680302" y="1188925"/>
            <a:ext cx="5783400" cy="1457400"/>
          </a:xfrm>
          <a:prstGeom prst="rect">
            <a:avLst/>
          </a:prstGeom>
        </p:spPr>
        <p:txBody>
          <a:bodyPr anchorCtr="0" anchor="b" bIns="91425" lIns="91425" rIns="91425" wrap="square" tIns="91425"/>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p:txBody>
      </p:sp>
      <p:sp>
        <p:nvSpPr>
          <p:cNvPr id="14" name="Shape 14"/>
          <p:cNvSpPr txBox="1"/>
          <p:nvPr>
            <p:ph idx="1" type="subTitle"/>
          </p:nvPr>
        </p:nvSpPr>
        <p:spPr>
          <a:xfrm>
            <a:off x="1680302" y="3049450"/>
            <a:ext cx="5783400" cy="9090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2" name="Shape 52"/>
        <p:cNvGrpSpPr/>
        <p:nvPr/>
      </p:nvGrpSpPr>
      <p:grpSpPr>
        <a:xfrm>
          <a:off x="0" y="0"/>
          <a:ext cx="0" cy="0"/>
          <a:chOff x="0" y="0"/>
          <a:chExt cx="0" cy="0"/>
        </a:xfrm>
      </p:grpSpPr>
      <p:sp>
        <p:nvSpPr>
          <p:cNvPr id="53" name="Shape 53"/>
          <p:cNvSpPr/>
          <p:nvPr/>
        </p:nvSpPr>
        <p:spPr>
          <a:xfrm>
            <a:off x="150" y="5076825"/>
            <a:ext cx="9143700" cy="66600"/>
          </a:xfrm>
          <a:prstGeom prst="rect">
            <a:avLst/>
          </a:prstGeom>
          <a:solidFill>
            <a:schemeClr val="accent4"/>
          </a:solidFill>
          <a:ln>
            <a:noFill/>
          </a:ln>
        </p:spPr>
        <p:txBody>
          <a:bodyPr anchorCtr="0" anchor="ctr" bIns="91425" lIns="91425" rIns="91425" wrap="square" tIns="91425">
            <a:noAutofit/>
          </a:bodyPr>
          <a:lstStyle/>
          <a:p>
            <a:pPr lvl="0">
              <a:spcBef>
                <a:spcPts val="0"/>
              </a:spcBef>
              <a:buNone/>
            </a:pPr>
            <a:r>
              <a:t/>
            </a:r>
            <a:endParaRPr/>
          </a:p>
        </p:txBody>
      </p:sp>
      <p:sp>
        <p:nvSpPr>
          <p:cNvPr id="54" name="Shape 54"/>
          <p:cNvSpPr txBox="1"/>
          <p:nvPr>
            <p:ph type="title"/>
          </p:nvPr>
        </p:nvSpPr>
        <p:spPr>
          <a:xfrm>
            <a:off x="387900" y="1152450"/>
            <a:ext cx="8368200" cy="1538400"/>
          </a:xfrm>
          <a:prstGeom prst="rect">
            <a:avLst/>
          </a:prstGeom>
        </p:spPr>
        <p:txBody>
          <a:bodyPr anchorCtr="0" anchor="ctr" bIns="91425" lIns="91425" rIns="91425" wrap="square" tIns="91425"/>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p:txBody>
      </p:sp>
      <p:sp>
        <p:nvSpPr>
          <p:cNvPr id="55" name="Shape 55"/>
          <p:cNvSpPr txBox="1"/>
          <p:nvPr>
            <p:ph idx="1" type="body"/>
          </p:nvPr>
        </p:nvSpPr>
        <p:spPr>
          <a:xfrm>
            <a:off x="387900" y="2919450"/>
            <a:ext cx="8368200" cy="10716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6" name="Shape 56"/>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7" name="Shape 57"/>
        <p:cNvGrpSpPr/>
        <p:nvPr/>
      </p:nvGrpSpPr>
      <p:grpSpPr>
        <a:xfrm>
          <a:off x="0" y="0"/>
          <a:ext cx="0" cy="0"/>
          <a:chOff x="0" y="0"/>
          <a:chExt cx="0" cy="0"/>
        </a:xfrm>
      </p:grpSpPr>
      <p:sp>
        <p:nvSpPr>
          <p:cNvPr id="58" name="Shape 5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6" name="Shape 16"/>
        <p:cNvGrpSpPr/>
        <p:nvPr/>
      </p:nvGrpSpPr>
      <p:grpSpPr>
        <a:xfrm>
          <a:off x="0" y="0"/>
          <a:ext cx="0" cy="0"/>
          <a:chOff x="0" y="0"/>
          <a:chExt cx="0" cy="0"/>
        </a:xfrm>
      </p:grpSpPr>
      <p:cxnSp>
        <p:nvCxnSpPr>
          <p:cNvPr id="17" name="Shape 17"/>
          <p:cNvCxnSpPr/>
          <p:nvPr/>
        </p:nvCxnSpPr>
        <p:spPr>
          <a:xfrm>
            <a:off x="4359602" y="2817464"/>
            <a:ext cx="424800" cy="0"/>
          </a:xfrm>
          <a:prstGeom prst="straightConnector1">
            <a:avLst/>
          </a:prstGeom>
          <a:noFill/>
          <a:ln cap="flat" cmpd="sng" w="38100">
            <a:solidFill>
              <a:schemeClr val="accent4"/>
            </a:solidFill>
            <a:prstDash val="solid"/>
            <a:round/>
            <a:headEnd len="med" w="med" type="none"/>
            <a:tailEnd len="med" w="med" type="none"/>
          </a:ln>
        </p:spPr>
      </p:cxnSp>
      <p:sp>
        <p:nvSpPr>
          <p:cNvPr id="18" name="Shape 18"/>
          <p:cNvSpPr txBox="1"/>
          <p:nvPr>
            <p:ph type="title"/>
          </p:nvPr>
        </p:nvSpPr>
        <p:spPr>
          <a:xfrm>
            <a:off x="480750" y="1764950"/>
            <a:ext cx="8222100" cy="907500"/>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cxnSp>
        <p:nvCxnSpPr>
          <p:cNvPr id="21" name="Shape 21"/>
          <p:cNvCxnSpPr/>
          <p:nvPr/>
        </p:nvCxnSpPr>
        <p:spPr>
          <a:xfrm>
            <a:off x="492563" y="1260284"/>
            <a:ext cx="424800" cy="0"/>
          </a:xfrm>
          <a:prstGeom prst="straightConnector1">
            <a:avLst/>
          </a:prstGeom>
          <a:noFill/>
          <a:ln cap="flat" cmpd="sng" w="38100">
            <a:solidFill>
              <a:schemeClr val="accent4"/>
            </a:solidFill>
            <a:prstDash val="solid"/>
            <a:round/>
            <a:headEnd len="med" w="med" type="none"/>
            <a:tailEnd len="med" w="med" type="none"/>
          </a:ln>
        </p:spPr>
      </p:cxnSp>
      <p:sp>
        <p:nvSpPr>
          <p:cNvPr id="22" name="Shape 22"/>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87900" y="1489824"/>
            <a:ext cx="8368200" cy="3078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5" name="Shape 25"/>
        <p:cNvGrpSpPr/>
        <p:nvPr/>
      </p:nvGrpSpPr>
      <p:grpSpPr>
        <a:xfrm>
          <a:off x="0" y="0"/>
          <a:ext cx="0" cy="0"/>
          <a:chOff x="0" y="0"/>
          <a:chExt cx="0" cy="0"/>
        </a:xfrm>
      </p:grpSpPr>
      <p:cxnSp>
        <p:nvCxnSpPr>
          <p:cNvPr id="26" name="Shape 26"/>
          <p:cNvCxnSpPr/>
          <p:nvPr/>
        </p:nvCxnSpPr>
        <p:spPr>
          <a:xfrm>
            <a:off x="492563" y="1260284"/>
            <a:ext cx="424800" cy="0"/>
          </a:xfrm>
          <a:prstGeom prst="straightConnector1">
            <a:avLst/>
          </a:prstGeom>
          <a:noFill/>
          <a:ln cap="flat" cmpd="sng" w="38100">
            <a:solidFill>
              <a:schemeClr val="accent4"/>
            </a:solidFill>
            <a:prstDash val="solid"/>
            <a:round/>
            <a:headEnd len="med" w="med" type="none"/>
            <a:tailEnd len="med" w="med" type="none"/>
          </a:ln>
        </p:spPr>
      </p:cxnSp>
      <p:sp>
        <p:nvSpPr>
          <p:cNvPr id="27" name="Shape 27"/>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txBox="1"/>
          <p:nvPr>
            <p:ph idx="1" type="body"/>
          </p:nvPr>
        </p:nvSpPr>
        <p:spPr>
          <a:xfrm>
            <a:off x="387900" y="1489825"/>
            <a:ext cx="3999900" cy="30789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2" type="body"/>
          </p:nvPr>
        </p:nvSpPr>
        <p:spPr>
          <a:xfrm>
            <a:off x="4756200" y="1489825"/>
            <a:ext cx="3999900" cy="30789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0" name="Shape 3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1" name="Shape 31"/>
        <p:cNvGrpSpPr/>
        <p:nvPr/>
      </p:nvGrpSpPr>
      <p:grpSpPr>
        <a:xfrm>
          <a:off x="0" y="0"/>
          <a:ext cx="0" cy="0"/>
          <a:chOff x="0" y="0"/>
          <a:chExt cx="0" cy="0"/>
        </a:xfrm>
      </p:grpSpPr>
      <p:sp>
        <p:nvSpPr>
          <p:cNvPr id="32" name="Shape 32"/>
          <p:cNvSpPr txBox="1"/>
          <p:nvPr>
            <p:ph type="title"/>
          </p:nvPr>
        </p:nvSpPr>
        <p:spPr>
          <a:xfrm>
            <a:off x="387900" y="458025"/>
            <a:ext cx="8368200" cy="686100"/>
          </a:xfrm>
          <a:prstGeom prst="rect">
            <a:avLst/>
          </a:prstGeom>
        </p:spPr>
        <p:txBody>
          <a:bodyPr anchorCtr="0" anchor="b"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3" name="Shape 33"/>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4" name="Shape 34"/>
        <p:cNvGrpSpPr/>
        <p:nvPr/>
      </p:nvGrpSpPr>
      <p:grpSpPr>
        <a:xfrm>
          <a:off x="0" y="0"/>
          <a:ext cx="0" cy="0"/>
          <a:chOff x="0" y="0"/>
          <a:chExt cx="0" cy="0"/>
        </a:xfrm>
      </p:grpSpPr>
      <p:cxnSp>
        <p:nvCxnSpPr>
          <p:cNvPr id="35" name="Shape 35"/>
          <p:cNvCxnSpPr/>
          <p:nvPr/>
        </p:nvCxnSpPr>
        <p:spPr>
          <a:xfrm>
            <a:off x="489218" y="1412277"/>
            <a:ext cx="331500" cy="0"/>
          </a:xfrm>
          <a:prstGeom prst="straightConnector1">
            <a:avLst/>
          </a:prstGeom>
          <a:noFill/>
          <a:ln cap="flat" cmpd="sng" w="38100">
            <a:solidFill>
              <a:schemeClr val="accent4"/>
            </a:solidFill>
            <a:prstDash val="solid"/>
            <a:round/>
            <a:headEnd len="med" w="med" type="none"/>
            <a:tailEnd len="med" w="med" type="none"/>
          </a:ln>
        </p:spPr>
      </p:cxnSp>
      <p:sp>
        <p:nvSpPr>
          <p:cNvPr id="36" name="Shape 36"/>
          <p:cNvSpPr txBox="1"/>
          <p:nvPr>
            <p:ph type="title"/>
          </p:nvPr>
        </p:nvSpPr>
        <p:spPr>
          <a:xfrm>
            <a:off x="387900" y="555600"/>
            <a:ext cx="2808000" cy="755700"/>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7" name="Shape 37"/>
          <p:cNvSpPr txBox="1"/>
          <p:nvPr>
            <p:ph idx="1" type="body"/>
          </p:nvPr>
        </p:nvSpPr>
        <p:spPr>
          <a:xfrm>
            <a:off x="387900" y="1594025"/>
            <a:ext cx="2808000" cy="26811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8" name="Shape 3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9" name="Shape 39"/>
        <p:cNvGrpSpPr/>
        <p:nvPr/>
      </p:nvGrpSpPr>
      <p:grpSpPr>
        <a:xfrm>
          <a:off x="0" y="0"/>
          <a:ext cx="0" cy="0"/>
          <a:chOff x="0" y="0"/>
          <a:chExt cx="0" cy="0"/>
        </a:xfrm>
      </p:grpSpPr>
      <p:sp>
        <p:nvSpPr>
          <p:cNvPr id="40" name="Shape 40"/>
          <p:cNvSpPr txBox="1"/>
          <p:nvPr>
            <p:ph type="title"/>
          </p:nvPr>
        </p:nvSpPr>
        <p:spPr>
          <a:xfrm>
            <a:off x="490250" y="526350"/>
            <a:ext cx="5618700" cy="4090800"/>
          </a:xfrm>
          <a:prstGeom prst="rect">
            <a:avLst/>
          </a:prstGeom>
        </p:spPr>
        <p:txBody>
          <a:bodyPr anchorCtr="0" anchor="ctr" bIns="91425" lIns="91425" rIns="91425" wrap="square"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2" name="Shape 42"/>
        <p:cNvGrpSpPr/>
        <p:nvPr/>
      </p:nvGrpSpPr>
      <p:grpSpPr>
        <a:xfrm>
          <a:off x="0" y="0"/>
          <a:ext cx="0" cy="0"/>
          <a:chOff x="0" y="0"/>
          <a:chExt cx="0" cy="0"/>
        </a:xfrm>
      </p:grpSpPr>
      <p:sp>
        <p:nvSpPr>
          <p:cNvPr id="43" name="Shape 43"/>
          <p:cNvSpPr/>
          <p:nvPr/>
        </p:nvSpPr>
        <p:spPr>
          <a:xfrm>
            <a:off x="4572000" y="-75"/>
            <a:ext cx="4572000" cy="5143500"/>
          </a:xfrm>
          <a:prstGeom prst="rect">
            <a:avLst/>
          </a:prstGeom>
          <a:solidFill>
            <a:schemeClr val="dk2"/>
          </a:solidFill>
          <a:ln>
            <a:noFill/>
          </a:ln>
        </p:spPr>
        <p:txBody>
          <a:bodyPr anchorCtr="0" anchor="ctr" bIns="91425" lIns="91425" rIns="91425" wrap="square" tIns="91425">
            <a:noAutofit/>
          </a:bodyPr>
          <a:lstStyle/>
          <a:p>
            <a:pPr lvl="0">
              <a:spcBef>
                <a:spcPts val="0"/>
              </a:spcBef>
              <a:buNone/>
            </a:pPr>
            <a:r>
              <a:t/>
            </a:r>
            <a:endParaRPr/>
          </a:p>
        </p:txBody>
      </p:sp>
      <p:cxnSp>
        <p:nvCxnSpPr>
          <p:cNvPr id="44" name="Shape 44"/>
          <p:cNvCxnSpPr/>
          <p:nvPr/>
        </p:nvCxnSpPr>
        <p:spPr>
          <a:xfrm>
            <a:off x="5029675" y="4495503"/>
            <a:ext cx="540900" cy="0"/>
          </a:xfrm>
          <a:prstGeom prst="straightConnector1">
            <a:avLst/>
          </a:prstGeom>
          <a:noFill/>
          <a:ln cap="flat" cmpd="sng" w="38100">
            <a:solidFill>
              <a:schemeClr val="accent5"/>
            </a:solidFill>
            <a:prstDash val="solid"/>
            <a:round/>
            <a:headEnd len="med" w="med" type="none"/>
            <a:tailEnd len="med" w="med" type="none"/>
          </a:ln>
        </p:spPr>
      </p:cxnSp>
      <p:sp>
        <p:nvSpPr>
          <p:cNvPr id="45" name="Shape 45"/>
          <p:cNvSpPr txBox="1"/>
          <p:nvPr>
            <p:ph type="title"/>
          </p:nvPr>
        </p:nvSpPr>
        <p:spPr>
          <a:xfrm>
            <a:off x="265500" y="1209075"/>
            <a:ext cx="4045200" cy="1506300"/>
          </a:xfrm>
          <a:prstGeom prst="rect">
            <a:avLst/>
          </a:prstGeom>
        </p:spPr>
        <p:txBody>
          <a:bodyPr anchorCtr="0" anchor="b" bIns="91425" lIns="91425" rIns="91425" wrap="square"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6" name="Shape 46"/>
          <p:cNvSpPr txBox="1"/>
          <p:nvPr>
            <p:ph idx="1" type="subTitle"/>
          </p:nvPr>
        </p:nvSpPr>
        <p:spPr>
          <a:xfrm>
            <a:off x="265500" y="2769001"/>
            <a:ext cx="4045200"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p:txBody>
      </p:sp>
      <p:sp>
        <p:nvSpPr>
          <p:cNvPr id="47" name="Shape 47"/>
          <p:cNvSpPr txBox="1"/>
          <p:nvPr>
            <p:ph idx="2" type="body"/>
          </p:nvPr>
        </p:nvSpPr>
        <p:spPr>
          <a:xfrm>
            <a:off x="4939500" y="724200"/>
            <a:ext cx="3837000" cy="3695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9" name="Shape 49"/>
        <p:cNvGrpSpPr/>
        <p:nvPr/>
      </p:nvGrpSpPr>
      <p:grpSpPr>
        <a:xfrm>
          <a:off x="0" y="0"/>
          <a:ext cx="0" cy="0"/>
          <a:chOff x="0" y="0"/>
          <a:chExt cx="0" cy="0"/>
        </a:xfrm>
      </p:grpSpPr>
      <p:sp>
        <p:nvSpPr>
          <p:cNvPr id="50" name="Shape 50"/>
          <p:cNvSpPr txBox="1"/>
          <p:nvPr>
            <p:ph idx="1" type="body"/>
          </p:nvPr>
        </p:nvSpPr>
        <p:spPr>
          <a:xfrm>
            <a:off x="319500" y="4233725"/>
            <a:ext cx="5998800" cy="598800"/>
          </a:xfrm>
          <a:prstGeom prst="rect">
            <a:avLst/>
          </a:prstGeom>
        </p:spPr>
        <p:txBody>
          <a:bodyPr anchorCtr="0" anchor="ctr" bIns="91425" lIns="91425" rIns="91425" wrap="square" tIns="91425"/>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rina">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87900" y="458025"/>
            <a:ext cx="8368200" cy="686100"/>
          </a:xfrm>
          <a:prstGeom prst="rect">
            <a:avLst/>
          </a:prstGeom>
          <a:noFill/>
          <a:ln>
            <a:noFill/>
          </a:ln>
        </p:spPr>
        <p:txBody>
          <a:bodyPr anchorCtr="0" anchor="b" bIns="91425" lIns="91425" rIns="91425" wrap="square" tIns="91425"/>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p:txBody>
      </p:sp>
      <p:sp>
        <p:nvSpPr>
          <p:cNvPr id="7" name="Shape 7"/>
          <p:cNvSpPr txBox="1"/>
          <p:nvPr>
            <p:ph idx="1" type="body"/>
          </p:nvPr>
        </p:nvSpPr>
        <p:spPr>
          <a:xfrm>
            <a:off x="387900" y="1489824"/>
            <a:ext cx="8368200" cy="30789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dk1"/>
              </a:buClr>
              <a:buSzPct val="100000"/>
              <a:buFont typeface="Roboto"/>
              <a:buChar char="●"/>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buChar char="■"/>
              <a:defRPr>
                <a:solidFill>
                  <a:schemeClr val="dk1"/>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dk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Shape 63"/>
          <p:cNvSpPr txBox="1"/>
          <p:nvPr>
            <p:ph type="ctrTitle"/>
          </p:nvPr>
        </p:nvSpPr>
        <p:spPr>
          <a:xfrm>
            <a:off x="1680302" y="1188925"/>
            <a:ext cx="5783400" cy="1457400"/>
          </a:xfrm>
          <a:prstGeom prst="rect">
            <a:avLst/>
          </a:prstGeom>
        </p:spPr>
        <p:txBody>
          <a:bodyPr anchorCtr="0" anchor="b" bIns="91425" lIns="91425" rIns="91425" wrap="square" tIns="91425">
            <a:noAutofit/>
          </a:bodyPr>
          <a:lstStyle/>
          <a:p>
            <a:pPr lvl="0">
              <a:spcBef>
                <a:spcPts val="0"/>
              </a:spcBef>
              <a:buNone/>
            </a:pPr>
            <a:r>
              <a:rPr lang="en"/>
              <a:t>Teacher Interview</a:t>
            </a:r>
          </a:p>
        </p:txBody>
      </p:sp>
      <p:sp>
        <p:nvSpPr>
          <p:cNvPr id="64" name="Shape 64"/>
          <p:cNvSpPr txBox="1"/>
          <p:nvPr>
            <p:ph idx="1" type="subTitle"/>
          </p:nvPr>
        </p:nvSpPr>
        <p:spPr>
          <a:xfrm>
            <a:off x="1680302" y="3049450"/>
            <a:ext cx="5783400" cy="909000"/>
          </a:xfrm>
          <a:prstGeom prst="rect">
            <a:avLst/>
          </a:prstGeom>
        </p:spPr>
        <p:txBody>
          <a:bodyPr anchorCtr="0" anchor="t" bIns="91425" lIns="91425" rIns="91425" wrap="square" tIns="91425">
            <a:noAutofit/>
          </a:bodyPr>
          <a:lstStyle/>
          <a:p>
            <a:pPr lvl="0">
              <a:spcBef>
                <a:spcPts val="0"/>
              </a:spcBef>
              <a:buNone/>
            </a:pPr>
            <a:r>
              <a:rPr lang="en"/>
              <a:t>Claire Thornton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265500" y="1209075"/>
            <a:ext cx="4045200" cy="1506300"/>
          </a:xfrm>
          <a:prstGeom prst="rect">
            <a:avLst/>
          </a:prstGeom>
        </p:spPr>
        <p:txBody>
          <a:bodyPr anchorCtr="0" anchor="b" bIns="91425" lIns="91425" rIns="91425" wrap="square" tIns="91425">
            <a:noAutofit/>
          </a:bodyPr>
          <a:lstStyle/>
          <a:p>
            <a:pPr lvl="0">
              <a:spcBef>
                <a:spcPts val="0"/>
              </a:spcBef>
              <a:buNone/>
            </a:pPr>
            <a:r>
              <a:rPr lang="en"/>
              <a:t>Who is Mr. Fraser?</a:t>
            </a:r>
          </a:p>
        </p:txBody>
      </p:sp>
      <p:sp>
        <p:nvSpPr>
          <p:cNvPr id="70" name="Shape 70"/>
          <p:cNvSpPr txBox="1"/>
          <p:nvPr>
            <p:ph idx="1" type="subTitle"/>
          </p:nvPr>
        </p:nvSpPr>
        <p:spPr>
          <a:xfrm>
            <a:off x="265500" y="2769001"/>
            <a:ext cx="4045200" cy="1345500"/>
          </a:xfrm>
          <a:prstGeom prst="rect">
            <a:avLst/>
          </a:prstGeom>
        </p:spPr>
        <p:txBody>
          <a:bodyPr anchorCtr="0" anchor="t" bIns="91425" lIns="91425" rIns="91425" wrap="square" tIns="91425">
            <a:noAutofit/>
          </a:bodyPr>
          <a:lstStyle/>
          <a:p>
            <a:pPr lvl="0" algn="l">
              <a:spcBef>
                <a:spcPts val="0"/>
              </a:spcBef>
              <a:buNone/>
            </a:pPr>
            <a:r>
              <a:rPr lang="en"/>
              <a:t>Low Brass Education major from Western who now teaches vocal music at White Oaks Secondary School</a:t>
            </a:r>
          </a:p>
        </p:txBody>
      </p:sp>
      <p:pic>
        <p:nvPicPr>
          <p:cNvPr descr="IMG_4272.JPG" id="71" name="Shape 71"/>
          <p:cNvPicPr preferRelativeResize="0"/>
          <p:nvPr/>
        </p:nvPicPr>
        <p:blipFill rotWithShape="1">
          <a:blip r:embed="rId3">
            <a:alphaModFix/>
          </a:blip>
          <a:srcRect b="30294" l="43146" r="0" t="0"/>
          <a:stretch/>
        </p:blipFill>
        <p:spPr>
          <a:xfrm>
            <a:off x="5225175" y="1126225"/>
            <a:ext cx="3249834" cy="29882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67950" y="739600"/>
            <a:ext cx="8222100" cy="4263600"/>
          </a:xfrm>
          <a:prstGeom prst="rect">
            <a:avLst/>
          </a:prstGeom>
        </p:spPr>
        <p:txBody>
          <a:bodyPr anchorCtr="0" anchor="b" bIns="91425" lIns="91425" rIns="91425" wrap="square" tIns="91425">
            <a:noAutofit/>
          </a:bodyPr>
          <a:lstStyle/>
          <a:p>
            <a:pPr lvl="0" rtl="0" algn="l">
              <a:lnSpc>
                <a:spcPct val="115000"/>
              </a:lnSpc>
              <a:spcBef>
                <a:spcPts val="0"/>
              </a:spcBef>
              <a:buNone/>
            </a:pPr>
            <a:r>
              <a:rPr lang="en" sz="1800">
                <a:solidFill>
                  <a:srgbClr val="FFFFFF"/>
                </a:solidFill>
                <a:latin typeface="Times New Roman"/>
                <a:ea typeface="Times New Roman"/>
                <a:cs typeface="Times New Roman"/>
                <a:sym typeface="Times New Roman"/>
              </a:rPr>
              <a:t>“White Oaks has a very traditional approach to music education, and when I became a teacher I thought I was going to reinvent the wheel and everything was going to be different. But I saw that what we have at White Oaks works really well and the kids really like it and they buy into it and it’s very engaging. So I guess I would say a couple of things, the first thing is that… we run our classes…where it is very teacher focused, where you have that conductor at the front of the room, everyone else is very quiet and getting information… That kind of went against everything I was taught with the new age thinking about education, but then when you get in and hear and see how engaged the students are, you see how much they enjoy the concert band and the level they perform at and the choir. I am less and less convinced that [this style of teaching is] a bad thing.”</a:t>
            </a:r>
          </a:p>
          <a:p>
            <a:pPr lvl="0">
              <a:spcBef>
                <a:spcPts val="0"/>
              </a:spcBef>
              <a:buNone/>
            </a:pPr>
            <a:r>
              <a:t/>
            </a:r>
            <a:endParaRPr/>
          </a:p>
        </p:txBody>
      </p:sp>
      <p:pic>
        <p:nvPicPr>
          <p:cNvPr descr="Musical-notes-music-notes-clip-art-free-clipart-images-clipartcow.png" id="77" name="Shape 77"/>
          <p:cNvPicPr preferRelativeResize="0"/>
          <p:nvPr/>
        </p:nvPicPr>
        <p:blipFill>
          <a:blip r:embed="rId3">
            <a:alphaModFix/>
          </a:blip>
          <a:stretch>
            <a:fillRect/>
          </a:stretch>
        </p:blipFill>
        <p:spPr>
          <a:xfrm rot="610416">
            <a:off x="7948525" y="4143191"/>
            <a:ext cx="641525" cy="814250"/>
          </a:xfrm>
          <a:prstGeom prst="rect">
            <a:avLst/>
          </a:prstGeom>
          <a:noFill/>
          <a:ln>
            <a:noFill/>
          </a:ln>
        </p:spPr>
      </p:pic>
      <p:pic>
        <p:nvPicPr>
          <p:cNvPr descr="Musical-notes-music-notes-clip-art-free-clipart-images-clipartcow.png" id="78" name="Shape 78"/>
          <p:cNvPicPr preferRelativeResize="0"/>
          <p:nvPr/>
        </p:nvPicPr>
        <p:blipFill>
          <a:blip r:embed="rId3">
            <a:alphaModFix/>
          </a:blip>
          <a:stretch>
            <a:fillRect/>
          </a:stretch>
        </p:blipFill>
        <p:spPr>
          <a:xfrm rot="610416">
            <a:off x="8483225" y="348691"/>
            <a:ext cx="641525" cy="814250"/>
          </a:xfrm>
          <a:prstGeom prst="rect">
            <a:avLst/>
          </a:prstGeom>
          <a:noFill/>
          <a:ln>
            <a:noFill/>
          </a:ln>
        </p:spPr>
      </p:pic>
      <p:pic>
        <p:nvPicPr>
          <p:cNvPr descr="Musical-notes-music-notes-clip-art-free-clipart-images-clipartcow.png" id="79" name="Shape 79"/>
          <p:cNvPicPr preferRelativeResize="0"/>
          <p:nvPr/>
        </p:nvPicPr>
        <p:blipFill>
          <a:blip r:embed="rId3">
            <a:alphaModFix/>
          </a:blip>
          <a:stretch>
            <a:fillRect/>
          </a:stretch>
        </p:blipFill>
        <p:spPr>
          <a:xfrm rot="-1441590">
            <a:off x="970255" y="73140"/>
            <a:ext cx="492211" cy="62474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460950" y="956550"/>
            <a:ext cx="8222100" cy="3230400"/>
          </a:xfrm>
          <a:prstGeom prst="rect">
            <a:avLst/>
          </a:prstGeom>
          <a:ln>
            <a:noFill/>
          </a:ln>
        </p:spPr>
        <p:txBody>
          <a:bodyPr anchorCtr="0" anchor="b" bIns="91425" lIns="91425" rIns="91425" wrap="square" tIns="91425">
            <a:noAutofit/>
          </a:bodyPr>
          <a:lstStyle/>
          <a:p>
            <a:pPr lvl="0" rtl="0" algn="l">
              <a:lnSpc>
                <a:spcPct val="115000"/>
              </a:lnSpc>
              <a:spcBef>
                <a:spcPts val="0"/>
              </a:spcBef>
              <a:buNone/>
            </a:pPr>
            <a:r>
              <a:rPr lang="en" sz="1800">
                <a:solidFill>
                  <a:srgbClr val="FFFFFF"/>
                </a:solidFill>
                <a:latin typeface="Times New Roman"/>
                <a:ea typeface="Times New Roman"/>
                <a:cs typeface="Times New Roman"/>
                <a:sym typeface="Times New Roman"/>
              </a:rPr>
              <a:t>“My philosophy comes from a slightly different place. I think that personal growth is extremely important and I think that music is a subject that not everyone is going to study at university and you have to realize that and music should be about helping everyone progress and grow and it’s not necessarily having everyone write their grade 3 rudiments exam in your grade 12 class or have everyone sing German Lieder. So you allow people to explore different genres and styles and have people sing at different abilities and you help everyone grow. That is my philosophy, you are going to find this out if you haven’t already, that there is no consensus in education and their is no consensus in music education.”</a:t>
            </a:r>
          </a:p>
          <a:p>
            <a:pPr lvl="0">
              <a:spcBef>
                <a:spcPts val="0"/>
              </a:spcBef>
              <a:buNone/>
            </a:pPr>
            <a:r>
              <a:t/>
            </a:r>
            <a:endParaRPr sz="900">
              <a:solidFill>
                <a:srgbClr val="000000"/>
              </a:solidFill>
              <a:latin typeface="Times New Roman"/>
              <a:ea typeface="Times New Roman"/>
              <a:cs typeface="Times New Roman"/>
              <a:sym typeface="Times New Roman"/>
            </a:endParaRPr>
          </a:p>
        </p:txBody>
      </p:sp>
      <p:pic>
        <p:nvPicPr>
          <p:cNvPr descr="Musical-notes-music-notes-clip-art-free-clipart-images-clipartcow.png" id="85" name="Shape 85"/>
          <p:cNvPicPr preferRelativeResize="0"/>
          <p:nvPr/>
        </p:nvPicPr>
        <p:blipFill>
          <a:blip r:embed="rId3">
            <a:alphaModFix/>
          </a:blip>
          <a:stretch>
            <a:fillRect/>
          </a:stretch>
        </p:blipFill>
        <p:spPr>
          <a:xfrm rot="-897805">
            <a:off x="3702000" y="3915891"/>
            <a:ext cx="641525" cy="814250"/>
          </a:xfrm>
          <a:prstGeom prst="rect">
            <a:avLst/>
          </a:prstGeom>
          <a:noFill/>
          <a:ln>
            <a:noFill/>
          </a:ln>
        </p:spPr>
      </p:pic>
      <p:pic>
        <p:nvPicPr>
          <p:cNvPr descr="Musical-notes-music-notes-clip-art-free-clipart-images-clipartcow.png" id="86" name="Shape 86"/>
          <p:cNvPicPr preferRelativeResize="0"/>
          <p:nvPr/>
        </p:nvPicPr>
        <p:blipFill>
          <a:blip r:embed="rId3">
            <a:alphaModFix/>
          </a:blip>
          <a:stretch>
            <a:fillRect/>
          </a:stretch>
        </p:blipFill>
        <p:spPr>
          <a:xfrm rot="610416">
            <a:off x="610075" y="245366"/>
            <a:ext cx="641525" cy="814250"/>
          </a:xfrm>
          <a:prstGeom prst="rect">
            <a:avLst/>
          </a:prstGeom>
          <a:noFill/>
          <a:ln>
            <a:noFill/>
          </a:ln>
        </p:spPr>
      </p:pic>
      <p:pic>
        <p:nvPicPr>
          <p:cNvPr descr="Musical-notes-music-notes-clip-art-free-clipart-images-clipartcow.png" id="87" name="Shape 87"/>
          <p:cNvPicPr preferRelativeResize="0"/>
          <p:nvPr/>
        </p:nvPicPr>
        <p:blipFill>
          <a:blip r:embed="rId3">
            <a:alphaModFix/>
          </a:blip>
          <a:stretch>
            <a:fillRect/>
          </a:stretch>
        </p:blipFill>
        <p:spPr>
          <a:xfrm rot="-479052">
            <a:off x="7736725" y="245366"/>
            <a:ext cx="641525" cy="8142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460950" y="888575"/>
            <a:ext cx="8222100" cy="1794300"/>
          </a:xfrm>
          <a:prstGeom prst="rect">
            <a:avLst/>
          </a:prstGeom>
        </p:spPr>
        <p:txBody>
          <a:bodyPr anchorCtr="0" anchor="b" bIns="91425" lIns="91425" rIns="91425" wrap="square" tIns="91425">
            <a:noAutofit/>
          </a:bodyPr>
          <a:lstStyle/>
          <a:p>
            <a:pPr lvl="0" rtl="0" algn="l">
              <a:spcBef>
                <a:spcPts val="0"/>
              </a:spcBef>
              <a:buNone/>
            </a:pPr>
            <a:r>
              <a:rPr lang="en" sz="1800">
                <a:solidFill>
                  <a:srgbClr val="FFFFFF"/>
                </a:solidFill>
                <a:latin typeface="Times New Roman"/>
                <a:ea typeface="Times New Roman"/>
                <a:cs typeface="Times New Roman"/>
                <a:sym typeface="Times New Roman"/>
              </a:rPr>
              <a:t>“If you are taking this modern approach… you have these ideas and I got those ideas from the course I took, Honours Specialists, and I came and I applied them and I found that kids really like that kind of stuff but not if you do them all the time. So they like to do it and they like to do those cool activities but they don’t like to do them every day or else they will get bored of the drums and those activities”</a:t>
            </a:r>
          </a:p>
        </p:txBody>
      </p:sp>
      <p:pic>
        <p:nvPicPr>
          <p:cNvPr descr="Musical-notes-music-notes-clip-art-free-clipart-images-clipartcow.png" id="93" name="Shape 93"/>
          <p:cNvPicPr preferRelativeResize="0"/>
          <p:nvPr/>
        </p:nvPicPr>
        <p:blipFill>
          <a:blip r:embed="rId3">
            <a:alphaModFix/>
          </a:blip>
          <a:stretch>
            <a:fillRect/>
          </a:stretch>
        </p:blipFill>
        <p:spPr>
          <a:xfrm>
            <a:off x="2197350" y="268604"/>
            <a:ext cx="641525" cy="814250"/>
          </a:xfrm>
          <a:prstGeom prst="rect">
            <a:avLst/>
          </a:prstGeom>
          <a:noFill/>
          <a:ln>
            <a:noFill/>
          </a:ln>
        </p:spPr>
      </p:pic>
      <p:pic>
        <p:nvPicPr>
          <p:cNvPr descr="Musical-notes-music-notes-clip-art-free-clipart-images-clipartcow.png" id="94" name="Shape 94"/>
          <p:cNvPicPr preferRelativeResize="0"/>
          <p:nvPr/>
        </p:nvPicPr>
        <p:blipFill>
          <a:blip r:embed="rId3">
            <a:alphaModFix/>
          </a:blip>
          <a:stretch>
            <a:fillRect/>
          </a:stretch>
        </p:blipFill>
        <p:spPr>
          <a:xfrm rot="-2179708">
            <a:off x="6789079" y="3121273"/>
            <a:ext cx="1189981" cy="1510383"/>
          </a:xfrm>
          <a:prstGeom prst="rect">
            <a:avLst/>
          </a:prstGeom>
          <a:noFill/>
          <a:ln>
            <a:noFill/>
          </a:ln>
        </p:spPr>
      </p:pic>
      <p:pic>
        <p:nvPicPr>
          <p:cNvPr descr="Musical-notes-music-notes-clip-art-free-clipart-images-clipartcow.png" id="95" name="Shape 95"/>
          <p:cNvPicPr preferRelativeResize="0"/>
          <p:nvPr/>
        </p:nvPicPr>
        <p:blipFill>
          <a:blip r:embed="rId3">
            <a:alphaModFix/>
          </a:blip>
          <a:stretch>
            <a:fillRect/>
          </a:stretch>
        </p:blipFill>
        <p:spPr>
          <a:xfrm rot="-1912401">
            <a:off x="7938175" y="268616"/>
            <a:ext cx="641525" cy="814250"/>
          </a:xfrm>
          <a:prstGeom prst="rect">
            <a:avLst/>
          </a:prstGeom>
          <a:noFill/>
          <a:ln>
            <a:noFill/>
          </a:ln>
        </p:spPr>
      </p:pic>
      <p:pic>
        <p:nvPicPr>
          <p:cNvPr descr="Musical-notes-music-notes-clip-art-free-clipart-images-clipartcow.png" id="96" name="Shape 96"/>
          <p:cNvPicPr preferRelativeResize="0"/>
          <p:nvPr/>
        </p:nvPicPr>
        <p:blipFill>
          <a:blip r:embed="rId3">
            <a:alphaModFix/>
          </a:blip>
          <a:stretch>
            <a:fillRect/>
          </a:stretch>
        </p:blipFill>
        <p:spPr>
          <a:xfrm rot="610425">
            <a:off x="1198462" y="3127986"/>
            <a:ext cx="904599" cy="114817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Shape 101"/>
          <p:cNvSpPr txBox="1"/>
          <p:nvPr>
            <p:ph type="title"/>
          </p:nvPr>
        </p:nvSpPr>
        <p:spPr>
          <a:xfrm>
            <a:off x="480750" y="1764950"/>
            <a:ext cx="8222100" cy="907500"/>
          </a:xfrm>
          <a:prstGeom prst="rect">
            <a:avLst/>
          </a:prstGeom>
        </p:spPr>
        <p:txBody>
          <a:bodyPr anchorCtr="0" anchor="b" bIns="91425" lIns="91425" rIns="91425" wrap="square" tIns="91425">
            <a:noAutofit/>
          </a:bodyPr>
          <a:lstStyle/>
          <a:p>
            <a:pPr lvl="0">
              <a:spcBef>
                <a:spcPts val="0"/>
              </a:spcBef>
              <a:buNone/>
            </a:pPr>
            <a:r>
              <a:rPr lang="en"/>
              <a:t>Thanks for Listening</a:t>
            </a:r>
          </a:p>
        </p:txBody>
      </p:sp>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